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108" d="100"/>
          <a:sy n="108" d="100"/>
        </p:scale>
        <p:origin x="-1644" y="-78"/>
      </p:cViewPr>
      <p:guideLst>
        <p:guide orient="horz" pos="2162"/>
        <p:guide pos="2925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 indent="-285750"/>
            <a:r>
              <a:rPr lang="zh-CN" altLang="en-US"/>
              <a:t>第二级</a:t>
            </a:r>
          </a:p>
          <a:p>
            <a:pPr lvl="2" indent="-228600"/>
            <a:r>
              <a:rPr lang="zh-CN" altLang="en-US"/>
              <a:t>第三级</a:t>
            </a:r>
          </a:p>
          <a:p>
            <a:pPr lvl="3" indent="-228600"/>
            <a:r>
              <a:rPr lang="zh-CN" altLang="en-US"/>
              <a:t>第四级</a:t>
            </a:r>
          </a:p>
          <a:p>
            <a:pPr lvl="4" indent="-228600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pPr lvl="0" fontAlgn="base"/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Font typeface="Arial" panose="020B0604020202020204" pitchFamily="34" charset="0"/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9" name="组合 3074"/>
          <p:cNvGrpSpPr/>
          <p:nvPr/>
        </p:nvGrpSpPr>
        <p:grpSpPr>
          <a:xfrm>
            <a:off x="2759710" y="1071307"/>
            <a:ext cx="4359910" cy="5725733"/>
            <a:chOff x="1651" y="-65"/>
            <a:chExt cx="6866" cy="9031"/>
          </a:xfrm>
        </p:grpSpPr>
        <p:sp>
          <p:nvSpPr>
            <p:cNvPr id="2050" name="圆角矩形 3075"/>
            <p:cNvSpPr/>
            <p:nvPr/>
          </p:nvSpPr>
          <p:spPr>
            <a:xfrm>
              <a:off x="3492" y="-65"/>
              <a:ext cx="2925" cy="856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algn="ctr"/>
              <a:r>
                <a:rPr lang="zh-CN" altLang="en-US" sz="1000">
                  <a:latin typeface="Arial" panose="020B0604020202020204" pitchFamily="34" charset="0"/>
                  <a:ea typeface="宋体" panose="02010600030101010101" pitchFamily="2" charset="-122"/>
                </a:rPr>
                <a:t>打开中小学教师资格考试网，点击右下角报名系统，选择相应省份登陆</a:t>
              </a:r>
            </a:p>
          </p:txBody>
        </p:sp>
        <p:sp>
          <p:nvSpPr>
            <p:cNvPr id="2051" name="圆角矩形 3076"/>
            <p:cNvSpPr/>
            <p:nvPr/>
          </p:nvSpPr>
          <p:spPr>
            <a:xfrm>
              <a:off x="1817" y="1360"/>
              <a:ext cx="2721" cy="7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/>
            <a:lstStyle/>
            <a:p>
              <a:r>
                <a:rPr lang="zh-CN" altLang="en-US" sz="10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参加</a:t>
              </a:r>
              <a:r>
                <a:rPr lang="en-US" altLang="zh-CN" sz="10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2021</a:t>
              </a:r>
              <a:r>
                <a:rPr lang="zh-CN" altLang="en-US" sz="10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年上半年笔试合格的考生直接</a:t>
              </a:r>
              <a:r>
                <a:rPr lang="zh-CN" altLang="en-US" sz="1000" dirty="0">
                  <a:latin typeface="Arial" panose="020B0604020202020204" pitchFamily="34" charset="0"/>
                  <a:ea typeface="宋体" panose="02010600030101010101" pitchFamily="2" charset="-122"/>
                </a:rPr>
                <a:t>输入身份证号、密码登陆</a:t>
              </a:r>
            </a:p>
          </p:txBody>
        </p:sp>
        <p:sp>
          <p:nvSpPr>
            <p:cNvPr id="2052" name="圆角矩形 3077"/>
            <p:cNvSpPr/>
            <p:nvPr/>
          </p:nvSpPr>
          <p:spPr>
            <a:xfrm>
              <a:off x="5796" y="1360"/>
              <a:ext cx="2721" cy="7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r>
                <a:rPr lang="en-US" altLang="zh-CN" sz="10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2021</a:t>
              </a:r>
              <a:r>
                <a:rPr lang="zh-CN" altLang="en-US" sz="10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上半年之前笔试合格的考生请</a:t>
              </a:r>
              <a:r>
                <a:rPr lang="zh-CN" altLang="en-US" sz="1000" dirty="0">
                  <a:latin typeface="Arial" panose="020B0604020202020204" pitchFamily="34" charset="0"/>
                  <a:ea typeface="宋体" panose="02010600030101010101" pitchFamily="2" charset="-122"/>
                </a:rPr>
                <a:t>重新注册后登陆</a:t>
              </a:r>
            </a:p>
          </p:txBody>
        </p:sp>
        <p:sp>
          <p:nvSpPr>
            <p:cNvPr id="2053" name="圆角矩形 3078"/>
            <p:cNvSpPr/>
            <p:nvPr/>
          </p:nvSpPr>
          <p:spPr>
            <a:xfrm>
              <a:off x="1651" y="2792"/>
              <a:ext cx="2721" cy="874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algn="ctr"/>
              <a:endParaRPr lang="en-US" altLang="zh-CN" sz="1000" dirty="0" smtClean="0">
                <a:latin typeface="Arial" panose="020B0604020202020204" pitchFamily="34" charset="0"/>
                <a:ea typeface="宋体" panose="02010600030101010101" pitchFamily="2" charset="-122"/>
              </a:endParaRPr>
            </a:p>
            <a:p>
              <a:pPr algn="ctr"/>
              <a:r>
                <a:rPr lang="zh-CN" altLang="en-US" sz="10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选择</a:t>
              </a:r>
              <a:r>
                <a:rPr lang="zh-CN" altLang="en-US" sz="1000" dirty="0">
                  <a:latin typeface="Arial" panose="020B0604020202020204" pitchFamily="34" charset="0"/>
                  <a:ea typeface="宋体" panose="02010600030101010101" pitchFamily="2" charset="-122"/>
                </a:rPr>
                <a:t>面试报名</a:t>
              </a:r>
            </a:p>
          </p:txBody>
        </p:sp>
        <p:sp>
          <p:nvSpPr>
            <p:cNvPr id="2055" name="圆角矩形 3080"/>
            <p:cNvSpPr/>
            <p:nvPr/>
          </p:nvSpPr>
          <p:spPr>
            <a:xfrm>
              <a:off x="3486" y="4210"/>
              <a:ext cx="2721" cy="7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pPr algn="ctr"/>
              <a:r>
                <a:rPr lang="zh-CN" altLang="en-US" sz="1000">
                  <a:latin typeface="Arial" panose="020B0604020202020204" pitchFamily="34" charset="0"/>
                  <a:ea typeface="宋体" panose="02010600030101010101" pitchFamily="2" charset="-122"/>
                </a:rPr>
                <a:t>选择面试的考区和面试的科目</a:t>
              </a:r>
            </a:p>
          </p:txBody>
        </p:sp>
        <p:sp>
          <p:nvSpPr>
            <p:cNvPr id="2056" name="圆角矩形 3081"/>
            <p:cNvSpPr/>
            <p:nvPr/>
          </p:nvSpPr>
          <p:spPr>
            <a:xfrm>
              <a:off x="3486" y="5561"/>
              <a:ext cx="2721" cy="7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anchor="t"/>
            <a:lstStyle/>
            <a:p>
              <a:pPr algn="ctr"/>
              <a:r>
                <a:rPr lang="zh-CN" altLang="en-US" sz="1000">
                  <a:latin typeface="Arial" panose="020B0604020202020204" pitchFamily="34" charset="0"/>
                  <a:ea typeface="宋体" panose="02010600030101010101" pitchFamily="2" charset="-122"/>
                </a:rPr>
                <a:t>面试提交成功，等待现场审核</a:t>
              </a:r>
            </a:p>
          </p:txBody>
        </p:sp>
        <p:sp>
          <p:nvSpPr>
            <p:cNvPr id="2057" name="圆角矩形 3082"/>
            <p:cNvSpPr/>
            <p:nvPr/>
          </p:nvSpPr>
          <p:spPr>
            <a:xfrm>
              <a:off x="1651" y="6975"/>
              <a:ext cx="2721" cy="7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/>
            <a:lstStyle/>
            <a:p>
              <a:pPr algn="ctr"/>
              <a:r>
                <a:rPr lang="zh-CN" sz="1000" dirty="0">
                  <a:latin typeface="Arial" panose="020B0604020202020204" pitchFamily="34" charset="0"/>
                  <a:ea typeface="宋体" panose="02010600030101010101" pitchFamily="2" charset="-122"/>
                </a:rPr>
                <a:t>在规定时间内到考区指定现场确认点现场审核成功</a:t>
              </a:r>
            </a:p>
          </p:txBody>
        </p:sp>
        <p:sp>
          <p:nvSpPr>
            <p:cNvPr id="2058" name="圆角矩形 3083"/>
            <p:cNvSpPr/>
            <p:nvPr/>
          </p:nvSpPr>
          <p:spPr>
            <a:xfrm>
              <a:off x="5368" y="6922"/>
              <a:ext cx="2850" cy="793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none" w="med" len="med"/>
            </a:ln>
          </p:spPr>
          <p:txBody>
            <a:bodyPr anchor="t"/>
            <a:lstStyle/>
            <a:p>
              <a:pPr algn="ctr"/>
              <a:r>
                <a:rPr lang="zh-CN" sz="1000" dirty="0">
                  <a:latin typeface="Arial" panose="020B0604020202020204" pitchFamily="34" charset="0"/>
                  <a:ea typeface="宋体" panose="02010600030101010101" pitchFamily="2" charset="-122"/>
                </a:rPr>
                <a:t>未审核成功，请提交</a:t>
              </a:r>
              <a:r>
                <a:rPr lang="zh-CN" sz="10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补充</a:t>
              </a:r>
              <a:r>
                <a:rPr lang="zh-CN" altLang="en-US" sz="10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材料，</a:t>
              </a:r>
              <a:r>
                <a:rPr lang="zh-CN" altLang="en-US" sz="1000" dirty="0" smtClean="0"/>
                <a:t>前往</a:t>
              </a:r>
              <a:r>
                <a:rPr lang="zh-CN" sz="1000" dirty="0" smtClean="0">
                  <a:latin typeface="Arial" panose="020B0604020202020204" pitchFamily="34" charset="0"/>
                  <a:ea typeface="宋体" panose="02010600030101010101" pitchFamily="2" charset="-122"/>
                </a:rPr>
                <a:t>确认</a:t>
              </a:r>
              <a:r>
                <a:rPr lang="zh-CN" sz="1000" dirty="0">
                  <a:latin typeface="Arial" panose="020B0604020202020204" pitchFamily="34" charset="0"/>
                  <a:ea typeface="宋体" panose="02010600030101010101" pitchFamily="2" charset="-122"/>
                </a:rPr>
                <a:t>点重新审核</a:t>
              </a:r>
            </a:p>
          </p:txBody>
        </p:sp>
        <p:sp>
          <p:nvSpPr>
            <p:cNvPr id="2059" name="圆角矩形 3084"/>
            <p:cNvSpPr/>
            <p:nvPr/>
          </p:nvSpPr>
          <p:spPr>
            <a:xfrm>
              <a:off x="3642" y="8389"/>
              <a:ext cx="2721" cy="577"/>
            </a:xfrm>
            <a:prstGeom prst="roundRect">
              <a:avLst>
                <a:gd name="adj" fmla="val 16667"/>
              </a:avLst>
            </a:prstGeom>
            <a:solidFill>
              <a:schemeClr val="accent1"/>
            </a:solidFill>
            <a:ln w="9525" cap="flat" cmpd="sng">
              <a:solidFill>
                <a:schemeClr val="tx1"/>
              </a:solidFill>
              <a:prstDash val="solid"/>
              <a:bevel/>
              <a:headEnd type="none" w="med" len="med"/>
              <a:tailEnd type="none" w="med" len="med"/>
            </a:ln>
          </p:spPr>
          <p:txBody>
            <a:bodyPr anchor="t"/>
            <a:lstStyle/>
            <a:p>
              <a:pPr algn="ctr"/>
              <a:r>
                <a:rPr lang="zh-CN" altLang="en-US" sz="1000">
                  <a:latin typeface="Arial" panose="020B0604020202020204" pitchFamily="34" charset="0"/>
                  <a:ea typeface="宋体" panose="02010600030101010101" pitchFamily="2" charset="-122"/>
                </a:rPr>
                <a:t>缴纳考试费用</a:t>
              </a:r>
            </a:p>
          </p:txBody>
        </p:sp>
        <p:cxnSp>
          <p:nvCxnSpPr>
            <p:cNvPr id="2067" name="直接箭头连接符 3092"/>
            <p:cNvCxnSpPr>
              <a:stCxn id="2055" idx="2"/>
              <a:endCxn id="2056" idx="0"/>
            </p:cNvCxnSpPr>
            <p:nvPr/>
          </p:nvCxnSpPr>
          <p:spPr>
            <a:xfrm>
              <a:off x="4847" y="5003"/>
              <a:ext cx="0" cy="558"/>
            </a:xfrm>
            <a:prstGeom prst="straightConnector1">
              <a:avLst/>
            </a:prstGeom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triangle" w="med" len="med"/>
            </a:ln>
          </p:spPr>
        </p:cxnSp>
        <p:cxnSp>
          <p:nvCxnSpPr>
            <p:cNvPr id="2068" name="直接箭头连接符 3093"/>
            <p:cNvCxnSpPr>
              <a:stCxn id="2056" idx="2"/>
              <a:endCxn id="2057" idx="0"/>
            </p:cNvCxnSpPr>
            <p:nvPr/>
          </p:nvCxnSpPr>
          <p:spPr>
            <a:xfrm flipH="1">
              <a:off x="3012" y="6354"/>
              <a:ext cx="1835" cy="621"/>
            </a:xfrm>
            <a:prstGeom prst="straightConnector1">
              <a:avLst/>
            </a:prstGeom>
            <a:ln w="9525" cap="flat" cmpd="sng">
              <a:solidFill>
                <a:schemeClr val="tx1"/>
              </a:solidFill>
              <a:prstDash val="solid"/>
              <a:bevel/>
              <a:headEnd type="none" w="med" len="med"/>
              <a:tailEnd type="triangle" w="med" len="med"/>
            </a:ln>
          </p:spPr>
        </p:cxnSp>
        <p:cxnSp>
          <p:nvCxnSpPr>
            <p:cNvPr id="2069" name="直接箭头连接符 3094"/>
            <p:cNvCxnSpPr>
              <a:stCxn id="2056" idx="2"/>
              <a:endCxn id="2058" idx="0"/>
            </p:cNvCxnSpPr>
            <p:nvPr/>
          </p:nvCxnSpPr>
          <p:spPr>
            <a:xfrm rot="16200000" flipH="1">
              <a:off x="5536" y="5665"/>
              <a:ext cx="568" cy="1946"/>
            </a:xfrm>
            <a:prstGeom prst="straightConnector1">
              <a:avLst/>
            </a:prstGeom>
            <a:ln w="9525" cap="flat" cmpd="sng">
              <a:solidFill>
                <a:schemeClr val="tx1"/>
              </a:solidFill>
              <a:prstDash val="solid"/>
              <a:miter/>
              <a:headEnd type="none" w="med" len="med"/>
              <a:tailEnd type="triangle" w="med" len="med"/>
            </a:ln>
          </p:spPr>
        </p:cxnSp>
        <p:cxnSp>
          <p:nvCxnSpPr>
            <p:cNvPr id="2071" name="直接箭头连接符 3096"/>
            <p:cNvCxnSpPr>
              <a:stCxn id="2057" idx="2"/>
              <a:endCxn id="2059" idx="0"/>
            </p:cNvCxnSpPr>
            <p:nvPr/>
          </p:nvCxnSpPr>
          <p:spPr>
            <a:xfrm>
              <a:off x="3012" y="7768"/>
              <a:ext cx="1991" cy="621"/>
            </a:xfrm>
            <a:prstGeom prst="straightConnector1">
              <a:avLst/>
            </a:prstGeom>
            <a:ln w="9525" cap="flat" cmpd="sng">
              <a:solidFill>
                <a:schemeClr val="tx1"/>
              </a:solidFill>
              <a:prstDash val="solid"/>
              <a:bevel/>
              <a:headEnd type="none" w="med" len="med"/>
              <a:tailEnd type="triangle" w="med" len="med"/>
            </a:ln>
          </p:spPr>
        </p:cxnSp>
      </p:grpSp>
      <p:sp>
        <p:nvSpPr>
          <p:cNvPr id="4" name="矩形 3"/>
          <p:cNvSpPr/>
          <p:nvPr/>
        </p:nvSpPr>
        <p:spPr>
          <a:xfrm>
            <a:off x="5363845" y="2837180"/>
            <a:ext cx="1892935" cy="575945"/>
          </a:xfrm>
          <a:prstGeom prst="rect">
            <a:avLst/>
          </a:prstGeom>
          <a:solidFill>
            <a:schemeClr val="accent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000">
                <a:solidFill>
                  <a:schemeClr val="tx1"/>
                </a:solidFill>
              </a:rPr>
              <a:t>选择报考类别</a:t>
            </a:r>
          </a:p>
        </p:txBody>
      </p:sp>
      <p:cxnSp>
        <p:nvCxnSpPr>
          <p:cNvPr id="14" name="直接箭头连接符 13"/>
          <p:cNvCxnSpPr>
            <a:stCxn id="2050" idx="2"/>
            <a:endCxn id="2051" idx="0"/>
          </p:cNvCxnSpPr>
          <p:nvPr/>
        </p:nvCxnSpPr>
        <p:spPr>
          <a:xfrm rot="5400000">
            <a:off x="4113020" y="1230037"/>
            <a:ext cx="360751" cy="1128714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>
            <a:stCxn id="2050" idx="2"/>
          </p:cNvCxnSpPr>
          <p:nvPr/>
        </p:nvCxnSpPr>
        <p:spPr>
          <a:xfrm rot="16200000" flipH="1">
            <a:off x="5385042" y="1086729"/>
            <a:ext cx="360196" cy="1414776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直接箭头连接符 15"/>
          <p:cNvCxnSpPr>
            <a:stCxn id="2051" idx="2"/>
            <a:endCxn id="2053" idx="0"/>
          </p:cNvCxnSpPr>
          <p:nvPr/>
        </p:nvCxnSpPr>
        <p:spPr>
          <a:xfrm flipH="1">
            <a:off x="3623945" y="2477770"/>
            <a:ext cx="105410" cy="405130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>
            <a:stCxn id="2052" idx="2"/>
          </p:cNvCxnSpPr>
          <p:nvPr/>
        </p:nvCxnSpPr>
        <p:spPr>
          <a:xfrm flipH="1">
            <a:off x="3758565" y="2477770"/>
            <a:ext cx="2497455" cy="359410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" name="文本框 1"/>
          <p:cNvSpPr txBox="1"/>
          <p:nvPr/>
        </p:nvSpPr>
        <p:spPr>
          <a:xfrm>
            <a:off x="2632075" y="437515"/>
            <a:ext cx="40551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CN" altLang="en-US" sz="2400"/>
              <a:t>面试报名流程图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580515" y="130810"/>
            <a:ext cx="902335" cy="306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/>
              <a:t>附件</a:t>
            </a:r>
            <a:r>
              <a:rPr lang="en-US" altLang="zh-CN" sz="1400"/>
              <a:t>3</a:t>
            </a:r>
            <a:endParaRPr lang="zh-CN" altLang="en-US" sz="1400"/>
          </a:p>
        </p:txBody>
      </p:sp>
      <p:cxnSp>
        <p:nvCxnSpPr>
          <p:cNvPr id="5" name="直接箭头连接符 4"/>
          <p:cNvCxnSpPr>
            <a:stCxn id="2053" idx="3"/>
            <a:endCxn id="4" idx="1"/>
          </p:cNvCxnSpPr>
          <p:nvPr/>
        </p:nvCxnSpPr>
        <p:spPr>
          <a:xfrm flipV="1">
            <a:off x="4487545" y="3125470"/>
            <a:ext cx="876300" cy="34925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直接箭头连接符 5"/>
          <p:cNvCxnSpPr>
            <a:stCxn id="4" idx="2"/>
            <a:endCxn id="2055" idx="0"/>
          </p:cNvCxnSpPr>
          <p:nvPr/>
        </p:nvCxnSpPr>
        <p:spPr>
          <a:xfrm flipH="1">
            <a:off x="4789170" y="3413125"/>
            <a:ext cx="1521460" cy="368300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直接箭头连接符 6"/>
          <p:cNvCxnSpPr>
            <a:stCxn id="2058" idx="1"/>
            <a:endCxn id="2057" idx="3"/>
          </p:cNvCxnSpPr>
          <p:nvPr/>
        </p:nvCxnSpPr>
        <p:spPr>
          <a:xfrm flipH="1">
            <a:off x="4487545" y="5752465"/>
            <a:ext cx="632460" cy="33655"/>
          </a:xfrm>
          <a:prstGeom prst="straightConnector1">
            <a:avLst/>
          </a:prstGeom>
          <a:ln>
            <a:tailEnd type="arrow" w="med" len="med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100</Words>
  <Application>WPS 演示</Application>
  <PresentationFormat>全屏显示(4:3)</PresentationFormat>
  <Paragraphs>13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默认设计模板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Lenovo</cp:lastModifiedBy>
  <cp:revision>12</cp:revision>
  <dcterms:created xsi:type="dcterms:W3CDTF">2019-04-04T12:23:00Z</dcterms:created>
  <dcterms:modified xsi:type="dcterms:W3CDTF">2021-04-06T00:31:00Z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